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media/image9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11.jpeg" ContentType="image/jpe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20.png" ContentType="image/png"/>
  <Override PartName="/ppt/media/image21.png" ContentType="image/png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ru-RU" sz="2000" spc="-1">
                <a:latin typeface="Arial"/>
              </a:rPr>
              <a:t>Для правки формата примечаний щёлкните мышью</a:t>
            </a:r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ru-RU" sz="1400" spc="-1">
                <a:latin typeface="Times New Roman"/>
              </a:rPr>
              <a:t>&lt;заголовок&gt;</a:t>
            </a:r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ru-RU" sz="1400" spc="-1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ru-RU" sz="1400" spc="-1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12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28625ABE-B56B-4426-B2C4-437F04F5681A}" type="slidenum">
              <a:rPr lang="ru-RU" sz="1400" spc="-1">
                <a:latin typeface="Times New Roman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85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566F5856-5DB6-4631-9A0B-265A528E1E35}" type="slidenum">
              <a:rPr lang="ru-RU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+mn-ea"/>
              </a:rPr>
              <a:t>&lt;номер&gt;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252324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8" name="" descr=""/>
          <p:cNvPicPr/>
          <p:nvPr/>
        </p:nvPicPr>
        <p:blipFill>
          <a:blip r:embed="rId2"/>
          <a:stretch/>
        </p:blipFill>
        <p:spPr>
          <a:xfrm>
            <a:off x="457200" y="2254320"/>
            <a:ext cx="4032000" cy="3216960"/>
          </a:xfrm>
          <a:prstGeom prst="rect">
            <a:avLst/>
          </a:prstGeom>
          <a:ln>
            <a:noFill/>
          </a:ln>
        </p:spPr>
      </p:pic>
      <p:pic>
        <p:nvPicPr>
          <p:cNvPr id="39" name="" descr=""/>
          <p:cNvPicPr/>
          <p:nvPr/>
        </p:nvPicPr>
        <p:blipFill>
          <a:blip r:embed="rId3"/>
          <a:stretch/>
        </p:blipFill>
        <p:spPr>
          <a:xfrm>
            <a:off x="457200" y="2254320"/>
            <a:ext cx="4032000" cy="3216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252324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252324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7" name="" descr=""/>
          <p:cNvPicPr/>
          <p:nvPr/>
        </p:nvPicPr>
        <p:blipFill>
          <a:blip r:embed="rId2"/>
          <a:stretch/>
        </p:blipFill>
        <p:spPr>
          <a:xfrm>
            <a:off x="457200" y="2254320"/>
            <a:ext cx="4032000" cy="3216960"/>
          </a:xfrm>
          <a:prstGeom prst="rect">
            <a:avLst/>
          </a:prstGeom>
          <a:ln>
            <a:noFill/>
          </a:ln>
        </p:spPr>
      </p:pic>
      <p:pic>
        <p:nvPicPr>
          <p:cNvPr id="78" name="" descr=""/>
          <p:cNvPicPr/>
          <p:nvPr/>
        </p:nvPicPr>
        <p:blipFill>
          <a:blip r:embed="rId3"/>
          <a:stretch/>
        </p:blipFill>
        <p:spPr>
          <a:xfrm>
            <a:off x="457200" y="2254320"/>
            <a:ext cx="4032000" cy="3216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252324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252324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7" name="" descr=""/>
          <p:cNvPicPr/>
          <p:nvPr/>
        </p:nvPicPr>
        <p:blipFill>
          <a:blip r:embed="rId2"/>
          <a:stretch/>
        </p:blipFill>
        <p:spPr>
          <a:xfrm>
            <a:off x="457200" y="2254320"/>
            <a:ext cx="4032000" cy="3216960"/>
          </a:xfrm>
          <a:prstGeom prst="rect">
            <a:avLst/>
          </a:prstGeom>
          <a:ln>
            <a:noFill/>
          </a:ln>
        </p:spPr>
      </p:pic>
      <p:pic>
        <p:nvPicPr>
          <p:cNvPr id="118" name="" descr=""/>
          <p:cNvPicPr/>
          <p:nvPr/>
        </p:nvPicPr>
        <p:blipFill>
          <a:blip r:embed="rId3"/>
          <a:stretch/>
        </p:blipFill>
        <p:spPr>
          <a:xfrm>
            <a:off x="457200" y="2254320"/>
            <a:ext cx="4032000" cy="3216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4525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2523240" y="396432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2523240" y="1600200"/>
            <a:ext cx="19674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32000" cy="21585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ru-RU" sz="4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Образец заголовка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1143000" y="3602160"/>
            <a:ext cx="6857640" cy="165528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Образец подзаголовка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8.2.23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423A0F0E-9CE9-464A-9099-0F86B5903586}" type="slidenum"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&lt;номер&gt;</a:t>
            </a:fld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>
                <a:latin typeface="Arial"/>
              </a:rPr>
              <a:t>Для правки структуры щёлкните мышью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400" spc="-1">
                <a:latin typeface="Arial"/>
              </a:rPr>
              <a:t>Второй уровень структуры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Arial"/>
              </a:rPr>
              <a:t>Третий уровень структуры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2000" spc="-1">
                <a:latin typeface="Arial"/>
              </a:rPr>
              <a:t>Четвёртый уровень структуры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Arial"/>
              </a:rPr>
              <a:t>Пятый уровень структуры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Arial"/>
              </a:rPr>
              <a:t>Шестой уровень структуры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000" spc="-1">
                <a:latin typeface="Arial"/>
              </a:rPr>
              <a:t>Седьмой уровень структуры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Образец заголовка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Для правки структуры щёлкните мышью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 структуры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 структуры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Четвёртый уровень структуры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 структуры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Шестой уровень структуры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Седьмой уровень структурыОбразец текста</a:t>
            </a:r>
            <a:endParaRPr/>
          </a:p>
          <a:p>
            <a:pPr lvl="1" marL="743040" indent="-285480">
              <a:lnSpc>
                <a:spcPct val="100000"/>
              </a:lnSpc>
              <a:buFont typeface="Symbol" charset="2"/>
              <a:buChar char="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</a:t>
            </a:r>
            <a:endParaRPr/>
          </a:p>
          <a:p>
            <a:pPr lvl="2" marL="1143000" indent="-228240">
              <a:lnSpc>
                <a:spcPct val="100000"/>
              </a:lnSpc>
              <a:buFont typeface="Symbol" charset="2"/>
              <a:buChar char="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</a:t>
            </a:r>
            <a:endParaRPr/>
          </a:p>
          <a:p>
            <a:pPr lvl="3" marL="1600200" indent="-228240">
              <a:lnSpc>
                <a:spcPct val="100000"/>
              </a:lnSpc>
              <a:buFont typeface="Symbol" charset="2"/>
              <a:buChar char="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Четвертый уровень</a:t>
            </a:r>
            <a:endParaRPr/>
          </a:p>
          <a:p>
            <a:pPr lvl="4" marL="2057400" indent="-228240">
              <a:lnSpc>
                <a:spcPct val="100000"/>
              </a:lnSpc>
              <a:buFont typeface="StarSymbol"/>
              <a:buChar char="»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8.2.23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0F38681D-9C3E-4B9B-9D69-B45C8906E95C}" type="slidenum"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Образец заголовка</a:t>
            </a:r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200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Для правки структуры щёлкните мышью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 структуры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 структуры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Четвёртый уровень структуры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 структуры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Шестой уровень структуры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Седьмой уровень структурыОбразец текста</a:t>
            </a:r>
            <a:endParaRPr/>
          </a:p>
          <a:p>
            <a:pPr lvl="1" marL="743040" indent="-285480">
              <a:lnSpc>
                <a:spcPct val="100000"/>
              </a:lnSpc>
              <a:buFont typeface="Symbol" charset="2"/>
              <a:buChar char="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</a:t>
            </a:r>
            <a:endParaRPr/>
          </a:p>
          <a:p>
            <a:pPr lvl="2" marL="1143000" indent="-228240">
              <a:lnSpc>
                <a:spcPct val="100000"/>
              </a:lnSpc>
              <a:buFont typeface="Symbol" charset="2"/>
              <a:buChar char="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</a:t>
            </a:r>
            <a:endParaRPr/>
          </a:p>
          <a:p>
            <a:pPr lvl="3" marL="1600200" indent="-228240">
              <a:lnSpc>
                <a:spcPct val="100000"/>
              </a:lnSpc>
              <a:buFont typeface="Symbol" charset="2"/>
              <a:buChar char="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Четвертый уровень</a:t>
            </a:r>
            <a:endParaRPr/>
          </a:p>
          <a:p>
            <a:pPr lvl="4" marL="2057400" indent="-228240">
              <a:lnSpc>
                <a:spcPct val="100000"/>
              </a:lnSpc>
              <a:buFont typeface="StarSymbol"/>
              <a:buChar char="»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</a:t>
            </a:r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54440" y="1600200"/>
            <a:ext cx="403200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Для правки структуры щёлкните мышью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 структуры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 структуры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Четвёртый уровень структуры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 структуры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Шестой уровень структуры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Седьмой уровень структурыОбразец текста</a:t>
            </a:r>
            <a:endParaRPr/>
          </a:p>
          <a:p>
            <a:pPr lvl="1" marL="743040" indent="-285480">
              <a:lnSpc>
                <a:spcPct val="100000"/>
              </a:lnSpc>
              <a:buFont typeface="Symbol" charset="2"/>
              <a:buChar char=""/>
            </a:pPr>
            <a:r>
              <a:rPr lang="ru-RU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Второй уровень</a:t>
            </a:r>
            <a:endParaRPr/>
          </a:p>
          <a:p>
            <a:pPr lvl="2" marL="1143000" indent="-228240">
              <a:lnSpc>
                <a:spcPct val="100000"/>
              </a:lnSpc>
              <a:buFont typeface="Symbol" charset="2"/>
              <a:buChar char=""/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Третий уровень</a:t>
            </a:r>
            <a:endParaRPr/>
          </a:p>
          <a:p>
            <a:pPr lvl="3" marL="1600200" indent="-228240">
              <a:lnSpc>
                <a:spcPct val="100000"/>
              </a:lnSpc>
              <a:buFont typeface="Symbol" charset="2"/>
              <a:buChar char="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Четвертый уровень</a:t>
            </a:r>
            <a:endParaRPr/>
          </a:p>
          <a:p>
            <a:pPr lvl="4" marL="2057400" indent="-228240">
              <a:lnSpc>
                <a:spcPct val="100000"/>
              </a:lnSpc>
              <a:buFont typeface="StarSymbol"/>
              <a:buChar char="»"/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Пятый уровень</a:t>
            </a:r>
            <a:endParaRPr/>
          </a:p>
        </p:txBody>
      </p:sp>
      <p:sp>
        <p:nvSpPr>
          <p:cNvPr id="82" name="PlaceHolder 4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8.2.23</a:t>
            </a:r>
            <a:endParaRPr/>
          </a:p>
        </p:txBody>
      </p:sp>
      <p:sp>
        <p:nvSpPr>
          <p:cNvPr id="83" name="PlaceHolder 5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84" name="PlaceHolder 6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9AEACDD5-7D70-405B-8359-049A96514444}" type="slidenum">
              <a:rPr lang="ru-RU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slideLayout" Target="../slideLayouts/slideLayout28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28.xml"/><Relationship Id="rId4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2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slideLayout" Target="../slideLayouts/slideLayout2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slideLayout" Target="../slideLayouts/slideLayout2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Picture 14" descr=""/>
          <p:cNvPicPr/>
          <p:nvPr/>
        </p:nvPicPr>
        <p:blipFill>
          <a:blip r:embed="rId1"/>
          <a:stretch/>
        </p:blipFill>
        <p:spPr>
          <a:xfrm>
            <a:off x="395640" y="188640"/>
            <a:ext cx="809280" cy="1398240"/>
          </a:xfrm>
          <a:prstGeom prst="rect">
            <a:avLst/>
          </a:prstGeom>
          <a:ln w="9360">
            <a:noFill/>
          </a:ln>
        </p:spPr>
      </p:pic>
      <p:sp>
        <p:nvSpPr>
          <p:cNvPr id="125" name="CustomShape 1"/>
          <p:cNvSpPr/>
          <p:nvPr/>
        </p:nvSpPr>
        <p:spPr>
          <a:xfrm>
            <a:off x="1043640" y="909000"/>
            <a:ext cx="7786440" cy="4479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Предоставление не достигшим возраста 18 лет детям военнослужащих бесплатных услуг дополнительного образования в муниципальных образовательных организациях, подведомственных департаменту образования администрации города Кирова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 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Перечень документов, подаваемых в образовательную организацию</a:t>
            </a:r>
            <a:endParaRPr/>
          </a:p>
        </p:txBody>
      </p:sp>
      <p:pic>
        <p:nvPicPr>
          <p:cNvPr id="169" name="Picture 14" descr=""/>
          <p:cNvPicPr/>
          <p:nvPr/>
        </p:nvPicPr>
        <p:blipFill>
          <a:blip r:embed="rId1"/>
          <a:stretch/>
        </p:blipFill>
        <p:spPr>
          <a:xfrm>
            <a:off x="251640" y="1886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70" name="TextShape 2"/>
          <p:cNvSpPr txBox="1"/>
          <p:nvPr/>
        </p:nvSpPr>
        <p:spPr>
          <a:xfrm>
            <a:off x="323640" y="1600200"/>
            <a:ext cx="849636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Font typeface="StarSymbol"/>
              <a:buAutoNum type="arabicPeriod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Заявление о внесении изменений в условия договора об оказании платных образовательных услуг (форму заявления устанавливает образовательная организация).</a:t>
            </a:r>
            <a:endParaRPr/>
          </a:p>
          <a:p>
            <a:pPr marL="358920"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Возможный вариант текста заявления: в связи с предоставлением обучающемуся _____________ дополнительной меры социальной поддержки в виде предоставления бесплатных услуг дополнительного образования  (приказ начальника департамента образования администрации города Кирова от ________ № _________) прошу внести изменения в условия договора об оказании платных образовательных услуг от ________   № ______ и освободить от внесения платы за предоставляемые услуги дополнительного образования по данному договору.</a:t>
            </a:r>
            <a:endParaRPr/>
          </a:p>
          <a:p>
            <a:pPr marL="343080" indent="-342720"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2.   Копию выписки из приказа начальника департамента образования о предоставлении или о продлении предоставления дополнительной меры социальной поддержки в виде предоставления бесплатных услуг дополнительного образования несовершеннолетнему ребенку (детям) военнослужащего или о ее продлении. (Брать копию, но сверить с подлинником, который должен быть предъявлен)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Picture 14" descr=""/>
          <p:cNvPicPr/>
          <p:nvPr/>
        </p:nvPicPr>
        <p:blipFill>
          <a:blip r:embed="rId1"/>
          <a:stretch/>
        </p:blipFill>
        <p:spPr>
          <a:xfrm>
            <a:off x="271440" y="149400"/>
            <a:ext cx="645840" cy="1112400"/>
          </a:xfrm>
          <a:prstGeom prst="rect">
            <a:avLst/>
          </a:prstGeom>
          <a:ln w="9360">
            <a:noFill/>
          </a:ln>
        </p:spPr>
      </p:pic>
      <p:sp>
        <p:nvSpPr>
          <p:cNvPr id="17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Обязанности образовательной организации</a:t>
            </a:r>
            <a:endParaRPr/>
          </a:p>
        </p:txBody>
      </p:sp>
      <p:sp>
        <p:nvSpPr>
          <p:cNvPr id="173" name="TextShape 2"/>
          <p:cNvSpPr txBox="1"/>
          <p:nvPr/>
        </p:nvSpPr>
        <p:spPr>
          <a:xfrm>
            <a:off x="108000" y="1773360"/>
            <a:ext cx="8856360" cy="4352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1.  </a:t>
            </a: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Внести в локальные нормативные акты, определяющие порядок оказания платных услуг, изменения, определяющие механизм предоставления бесплатных услуг дополнительного образования в муниципальной образовательной организации, в том числе дополнить пунктом (пунктами) об освобождении от внесения платы за предоставляемые услуги дополнительного образования детям военнослужащих, условиях освобождения от внесения платы за указанные услуги.</a:t>
            </a:r>
            <a:endParaRPr/>
          </a:p>
          <a:p>
            <a:pPr marL="343080" indent="-342720">
              <a:lnSpc>
                <a:spcPct val="100000"/>
              </a:lnSpc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2.  Контролировать наличие (включение) дополнительных общеразвивающих программ в региональном навигаторе дополнительного образования детей в Кировской области.</a:t>
            </a:r>
            <a:endParaRPr/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Picture 14" descr=""/>
          <p:cNvPicPr/>
          <p:nvPr/>
        </p:nvPicPr>
        <p:blipFill>
          <a:blip r:embed="rId1"/>
          <a:stretch/>
        </p:blipFill>
        <p:spPr>
          <a:xfrm>
            <a:off x="271440" y="149400"/>
            <a:ext cx="645840" cy="1112400"/>
          </a:xfrm>
          <a:prstGeom prst="rect">
            <a:avLst/>
          </a:prstGeom>
          <a:ln w="9360">
            <a:noFill/>
          </a:ln>
        </p:spPr>
      </p:pic>
      <p:sp>
        <p:nvSpPr>
          <p:cNvPr id="17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Обязанности образовательной организации</a:t>
            </a:r>
            <a:endParaRPr/>
          </a:p>
        </p:txBody>
      </p:sp>
      <p:sp>
        <p:nvSpPr>
          <p:cNvPr id="176" name="TextShape 2"/>
          <p:cNvSpPr txBox="1"/>
          <p:nvPr/>
        </p:nvSpPr>
        <p:spPr>
          <a:xfrm>
            <a:off x="108000" y="1773360"/>
            <a:ext cx="8856360" cy="453564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3. Внести изменения в договоры об оказании платных образовательных услуг ребенку (детям) военнослужащего. Изменения вносятся на основании оформленного заявления родителя (законного представителя) ребенка (детей) военнослужащего и выписки из приказа начальника департамента образования о предоставлении ребенку (детям) военнослужащего бесплатных услуг дополнительного образования в образовательных организациях. </a:t>
            </a:r>
            <a:endParaRPr/>
          </a:p>
          <a:p>
            <a:pPr marL="343080" indent="-342720">
              <a:lnSpc>
                <a:spcPct val="100000"/>
              </a:lnSpc>
            </a:pPr>
            <a:r>
              <a:rPr lang="ru-RU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4. Обеспечить отдельный учет посещаемости несовершеннолетними детьми военнослужащих занятий по дополнительному образованию.</a:t>
            </a:r>
            <a:endParaRPr/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14" descr=""/>
          <p:cNvPicPr/>
          <p:nvPr/>
        </p:nvPicPr>
        <p:blipFill>
          <a:blip r:embed="rId1"/>
          <a:stretch/>
        </p:blipFill>
        <p:spPr>
          <a:xfrm>
            <a:off x="271440" y="149400"/>
            <a:ext cx="645840" cy="1112400"/>
          </a:xfrm>
          <a:prstGeom prst="rect">
            <a:avLst/>
          </a:prstGeom>
          <a:ln w="9360">
            <a:noFill/>
          </a:ln>
        </p:spPr>
      </p:pic>
      <p:sp>
        <p:nvSpPr>
          <p:cNvPr id="17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Финансовый механизм</a:t>
            </a:r>
            <a:endParaRPr/>
          </a:p>
        </p:txBody>
      </p:sp>
      <p:graphicFrame>
        <p:nvGraphicFramePr>
          <p:cNvPr id="179" name="Table 2"/>
          <p:cNvGraphicFramePr/>
          <p:nvPr/>
        </p:nvGraphicFramePr>
        <p:xfrm>
          <a:off x="108000" y="1773360"/>
          <a:ext cx="8856360" cy="1485720"/>
        </p:xfrm>
        <a:graphic>
          <a:graphicData uri="http://schemas.openxmlformats.org/drawingml/2006/table">
            <a:tbl>
              <a:tblPr/>
              <a:tblGrid>
                <a:gridCol w="4752000"/>
                <a:gridCol w="4104360"/>
              </a:tblGrid>
              <a:tr h="7808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Бюджетные и автономные образовательные организации</a:t>
                      </a:r>
                      <a:endParaRPr/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e5f0fc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Казенные образовательные организации</a:t>
                      </a:r>
                      <a:endParaRPr/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e5f0fc"/>
                    </a:solidFill>
                  </a:tcPr>
                </a:tc>
              </a:tr>
              <a:tr h="7779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Субсидия на иные цели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e5f9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Бюджетная смета </a:t>
                      </a:r>
                      <a:endParaRPr/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7e5f9"/>
                    </a:solidFill>
                  </a:tcPr>
                </a:tc>
              </a:tr>
              <a:tr h="1121040">
                <a:tc gridSpan="2"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Источник финансирования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средства местного бюджета муниципального образования «Город Киров»</a:t>
                      </a:r>
                      <a:endParaRPr/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cf3fc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  <a:tr h="1807200">
                <a:tc gridSpan="2"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Направления расходов: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- заработная плата работников, непосредственно связанных с предоставлением бесплатной услуги дополнительного образования, с начислениями на выплаты по оплате труда;</a:t>
                      </a: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4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ea typeface="Arial"/>
                        </a:rPr>
                        <a:t>- учебные расходы в части приобретения расходных материалов</a:t>
                      </a:r>
                      <a:endParaRPr/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addf6"/>
                    </a:solidFill>
                  </a:tcPr>
                </a:tc>
                <a:tc hMerge="1">
                  <a:tcPr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Picture 14" descr=""/>
          <p:cNvPicPr/>
          <p:nvPr/>
        </p:nvPicPr>
        <p:blipFill>
          <a:blip r:embed="rId1"/>
          <a:stretch/>
        </p:blipFill>
        <p:spPr>
          <a:xfrm>
            <a:off x="271440" y="149400"/>
            <a:ext cx="645840" cy="1112400"/>
          </a:xfrm>
          <a:prstGeom prst="rect">
            <a:avLst/>
          </a:prstGeom>
          <a:ln w="9360">
            <a:noFill/>
          </a:ln>
        </p:spPr>
      </p:pic>
      <p:sp>
        <p:nvSpPr>
          <p:cNvPr id="181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Информирование граждан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108000" y="1773360"/>
            <a:ext cx="8856360" cy="4352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158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Размещение информации о предоставлении дополнительной меры социальной поддержки в виде предоставления не достигшим возраста </a:t>
            </a:r>
            <a:endParaRPr/>
          </a:p>
          <a:p>
            <a:pPr marL="343080" indent="158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18 лет детям военнослужащих бесплатных услуг дополнительного образования на сайте образовательной организации и на информационных стендах.</a:t>
            </a: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
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Благодарю за внимание!</a:t>
            </a:r>
            <a:endParaRPr/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14" descr=""/>
          <p:cNvPicPr/>
          <p:nvPr/>
        </p:nvPicPr>
        <p:blipFill>
          <a:blip r:embed="rId1"/>
          <a:stretch/>
        </p:blipFill>
        <p:spPr>
          <a:xfrm>
            <a:off x="271440" y="149400"/>
            <a:ext cx="645840" cy="1112400"/>
          </a:xfrm>
          <a:prstGeom prst="rect">
            <a:avLst/>
          </a:prstGeom>
          <a:ln w="9360">
            <a:noFill/>
          </a:ln>
        </p:spPr>
      </p:pic>
      <p:sp>
        <p:nvSpPr>
          <p:cNvPr id="1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Нормативные документы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108000" y="1542960"/>
            <a:ext cx="8856360" cy="4582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Решением Кировской городской Думы от 30.11.2022 № 3/7 «Об установлении членам семей отдельных категорий граждан дополнительных мер социальной поддержки и расходного обязательства по их предоставлению».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Постановление администрации города Кирова от 09.12.2022 № 3551-п  «Об утверждении порядка предоставления дополнительной меры социальной поддержки в виде предоставления не достигшим возраста 18 лет детям военнослужащих бесплатных услуг дополнительного образования в муниципальных образовательных организациях, подведомственных департаменту образования администрации города Кирова».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Приказ начальника департамента от 09.12.2022 № 7-978 «О мерах по реализации постановления администрации города Кирова от 09.12.2022 № 3551-п «Об утверждении порядка предоставления дополнительной меры социальной поддержки в виде предоставления не достигшим возраста 18 лет детям военнослужащих бесплатных услуг дополнительного образования в муниципальных образовательных организациях, подведомственных департаменту образования администрации города Кирова».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14" descr=""/>
          <p:cNvPicPr/>
          <p:nvPr/>
        </p:nvPicPr>
        <p:blipFill>
          <a:blip r:embed="rId1"/>
          <a:stretch/>
        </p:blipFill>
        <p:spPr>
          <a:xfrm>
            <a:off x="271440" y="149400"/>
            <a:ext cx="645840" cy="1112400"/>
          </a:xfrm>
          <a:prstGeom prst="rect">
            <a:avLst/>
          </a:prstGeom>
          <a:ln w="9360">
            <a:noFill/>
          </a:ln>
        </p:spPr>
      </p:pic>
      <p:sp>
        <p:nvSpPr>
          <p:cNvPr id="130" name="TextShape 1"/>
          <p:cNvSpPr txBox="1"/>
          <p:nvPr/>
        </p:nvSpPr>
        <p:spPr>
          <a:xfrm>
            <a:off x="457200" y="274680"/>
            <a:ext cx="8362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Право на бесплатные услуги дополнительного образования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108000" y="1773360"/>
            <a:ext cx="8856360" cy="43524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1. Не достигшие возраста 18 лет дети: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лиц, призванных в соответствии с Указом Президента Российской Федерации от 21.09.2022 № 647 «Об объявлении частичной мобилизации в Российской Федерации» на военную службу </a:t>
            </a:r>
            <a:r>
              <a:rPr b="1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по мобилизации </a:t>
            </a: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 Вооруженные Силы Российской Федерации;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лиц, принимающих участие в специальной военной операции на территориях Украины, Донецкой Народной Республики и Луганской Народной Республики и заключивших не ранее 24.02.2022 </a:t>
            </a:r>
            <a:r>
              <a:rPr b="1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контракт о прохождении военной службы </a:t>
            </a: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 Вооруженных Силах Российской Федерации;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лиц, принимающих участие в специальной военной операции на территориях Украины, Донецкой Народной Республики и Луганской Народной Республики и заключивших не ранее 24.02.2022 </a:t>
            </a:r>
            <a:r>
              <a:rPr b="1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контракт о добровольном содействии </a:t>
            </a: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 выполнении задач, возложенных на Вооруженные Силы Российской Федерации.</a:t>
            </a:r>
            <a:endParaRPr/>
          </a:p>
          <a:p>
            <a:pPr marL="343080" indent="-342720"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2. Зарегистрированы и (или) проживают на территории муниципального образования «Город Киров».</a:t>
            </a:r>
            <a:endParaRPr/>
          </a:p>
          <a:p>
            <a:pPr marL="343080" indent="-342720">
              <a:lnSpc>
                <a:spcPct val="100000"/>
              </a:lnSpc>
            </a:pPr>
            <a:r>
              <a:rPr lang="ru-RU" sz="3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1" lang="ru-RU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Бесплатные услуги дополнительного образования</a:t>
            </a:r>
            <a:endParaRPr/>
          </a:p>
        </p:txBody>
      </p:sp>
      <p:pic>
        <p:nvPicPr>
          <p:cNvPr id="133" name="Picture 14" descr=""/>
          <p:cNvPicPr/>
          <p:nvPr/>
        </p:nvPicPr>
        <p:blipFill>
          <a:blip r:embed="rId1"/>
          <a:stretch/>
        </p:blipFill>
        <p:spPr>
          <a:xfrm>
            <a:off x="251640" y="2606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34" name="TextShape 2"/>
          <p:cNvSpPr txBox="1"/>
          <p:nvPr/>
        </p:nvSpPr>
        <p:spPr>
          <a:xfrm>
            <a:off x="457200" y="1916280"/>
            <a:ext cx="8218800" cy="41050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15840"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это услуги </a:t>
            </a:r>
            <a:r>
              <a:rPr b="1"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дополнительного образования</a:t>
            </a: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, оказываемые по договорам об оказании платных образовательных услуг, по которым родители (законные представители) освобождены от внесения платы за предоставляемые услуги дополнительного образования</a:t>
            </a:r>
            <a:endParaRPr/>
          </a:p>
          <a:p>
            <a:pPr marL="343080" indent="15840">
              <a:lnSpc>
                <a:spcPct val="100000"/>
              </a:lnSpc>
            </a:pPr>
            <a:endParaRPr/>
          </a:p>
          <a:p>
            <a:pPr marL="343080" indent="15840"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</a:t>
            </a: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Механизм предоставления</a:t>
            </a:r>
            <a:endParaRPr/>
          </a:p>
        </p:txBody>
      </p:sp>
      <p:pic>
        <p:nvPicPr>
          <p:cNvPr id="136" name="Содержимое 5" descr=""/>
          <p:cNvPicPr/>
          <p:nvPr/>
        </p:nvPicPr>
        <p:blipFill>
          <a:blip r:embed="rId1"/>
          <a:stretch/>
        </p:blipFill>
        <p:spPr>
          <a:xfrm>
            <a:off x="467640" y="3285000"/>
            <a:ext cx="1450080" cy="1295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7" name="Picture 14" descr=""/>
          <p:cNvPicPr/>
          <p:nvPr/>
        </p:nvPicPr>
        <p:blipFill>
          <a:blip r:embed="rId2"/>
          <a:stretch/>
        </p:blipFill>
        <p:spPr>
          <a:xfrm>
            <a:off x="585720" y="1904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38" name="CustomShape 2"/>
          <p:cNvSpPr/>
          <p:nvPr/>
        </p:nvSpPr>
        <p:spPr>
          <a:xfrm rot="19932000">
            <a:off x="1730880" y="2436480"/>
            <a:ext cx="774360" cy="361080"/>
          </a:xfrm>
          <a:prstGeom prst="rightArrow">
            <a:avLst>
              <a:gd name="adj1" fmla="val 48883"/>
              <a:gd name="adj2" fmla="val 58694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CustomShape 3"/>
          <p:cNvSpPr/>
          <p:nvPr/>
        </p:nvSpPr>
        <p:spPr>
          <a:xfrm>
            <a:off x="2844000" y="1773000"/>
            <a:ext cx="2231640" cy="1079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МКУ ЦПКРО </a:t>
            </a:r>
            <a:endParaRPr/>
          </a:p>
          <a:p>
            <a:pPr algn="ctr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(ул. Профсоюзная, д. 41а)</a:t>
            </a:r>
            <a:endParaRPr/>
          </a:p>
        </p:txBody>
      </p:sp>
      <p:sp>
        <p:nvSpPr>
          <p:cNvPr id="140" name="CustomShape 4"/>
          <p:cNvSpPr/>
          <p:nvPr/>
        </p:nvSpPr>
        <p:spPr>
          <a:xfrm>
            <a:off x="5220000" y="1845000"/>
            <a:ext cx="791640" cy="359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5"/>
          <p:cNvSpPr/>
          <p:nvPr/>
        </p:nvSpPr>
        <p:spPr>
          <a:xfrm>
            <a:off x="6156000" y="1773000"/>
            <a:ext cx="2231640" cy="1151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Департамент образования</a:t>
            </a:r>
            <a:endParaRPr/>
          </a:p>
        </p:txBody>
      </p:sp>
      <p:sp>
        <p:nvSpPr>
          <p:cNvPr id="142" name="CustomShape 6"/>
          <p:cNvSpPr/>
          <p:nvPr/>
        </p:nvSpPr>
        <p:spPr>
          <a:xfrm>
            <a:off x="2916000" y="4221000"/>
            <a:ext cx="5472000" cy="503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Общеобразовательная организация</a:t>
            </a:r>
            <a:endParaRPr/>
          </a:p>
        </p:txBody>
      </p:sp>
      <p:sp>
        <p:nvSpPr>
          <p:cNvPr id="143" name="CustomShape 7"/>
          <p:cNvSpPr/>
          <p:nvPr/>
        </p:nvSpPr>
        <p:spPr>
          <a:xfrm rot="10800000">
            <a:off x="6012000" y="2709000"/>
            <a:ext cx="791640" cy="359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8"/>
          <p:cNvSpPr/>
          <p:nvPr/>
        </p:nvSpPr>
        <p:spPr>
          <a:xfrm rot="8938200">
            <a:off x="1872000" y="2815560"/>
            <a:ext cx="791640" cy="359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CustomShape 9"/>
          <p:cNvSpPr/>
          <p:nvPr/>
        </p:nvSpPr>
        <p:spPr>
          <a:xfrm rot="19915800">
            <a:off x="1212840" y="2052360"/>
            <a:ext cx="1295640" cy="431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документы</a:t>
            </a:r>
            <a:endParaRPr/>
          </a:p>
        </p:txBody>
      </p:sp>
      <p:sp>
        <p:nvSpPr>
          <p:cNvPr id="146" name="CustomShape 10"/>
          <p:cNvSpPr/>
          <p:nvPr/>
        </p:nvSpPr>
        <p:spPr>
          <a:xfrm>
            <a:off x="4932000" y="1269000"/>
            <a:ext cx="1295640" cy="431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документы</a:t>
            </a:r>
            <a:endParaRPr/>
          </a:p>
        </p:txBody>
      </p:sp>
      <p:sp>
        <p:nvSpPr>
          <p:cNvPr id="147" name="CustomShape 11"/>
          <p:cNvSpPr/>
          <p:nvPr/>
        </p:nvSpPr>
        <p:spPr>
          <a:xfrm>
            <a:off x="5004000" y="2997000"/>
            <a:ext cx="1295640" cy="503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выписка из приказа</a:t>
            </a:r>
            <a:endParaRPr/>
          </a:p>
        </p:txBody>
      </p:sp>
      <p:sp>
        <p:nvSpPr>
          <p:cNvPr id="148" name="CustomShape 12"/>
          <p:cNvSpPr/>
          <p:nvPr/>
        </p:nvSpPr>
        <p:spPr>
          <a:xfrm rot="19817400">
            <a:off x="1875240" y="3213000"/>
            <a:ext cx="1295640" cy="50364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выписка из приказа</a:t>
            </a:r>
            <a:endParaRPr/>
          </a:p>
        </p:txBody>
      </p:sp>
      <p:sp>
        <p:nvSpPr>
          <p:cNvPr id="149" name="CustomShape 13"/>
          <p:cNvSpPr/>
          <p:nvPr/>
        </p:nvSpPr>
        <p:spPr>
          <a:xfrm>
            <a:off x="683640" y="2925000"/>
            <a:ext cx="935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1 этап</a:t>
            </a:r>
            <a:endParaRPr/>
          </a:p>
        </p:txBody>
      </p:sp>
      <p:sp>
        <p:nvSpPr>
          <p:cNvPr id="150" name="CustomShape 14"/>
          <p:cNvSpPr/>
          <p:nvPr/>
        </p:nvSpPr>
        <p:spPr>
          <a:xfrm>
            <a:off x="827640" y="4653000"/>
            <a:ext cx="93564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1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2 этап</a:t>
            </a:r>
            <a:endParaRPr/>
          </a:p>
        </p:txBody>
      </p:sp>
      <p:sp>
        <p:nvSpPr>
          <p:cNvPr id="151" name="CustomShape 15"/>
          <p:cNvSpPr/>
          <p:nvPr/>
        </p:nvSpPr>
        <p:spPr>
          <a:xfrm rot="1033200">
            <a:off x="2015280" y="4186080"/>
            <a:ext cx="791640" cy="359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16"/>
          <p:cNvSpPr/>
          <p:nvPr/>
        </p:nvSpPr>
        <p:spPr>
          <a:xfrm rot="2093400">
            <a:off x="1867320" y="4631040"/>
            <a:ext cx="791640" cy="359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17"/>
          <p:cNvSpPr/>
          <p:nvPr/>
        </p:nvSpPr>
        <p:spPr>
          <a:xfrm rot="3148800">
            <a:off x="1577160" y="5069880"/>
            <a:ext cx="791640" cy="359640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18"/>
          <p:cNvSpPr/>
          <p:nvPr/>
        </p:nvSpPr>
        <p:spPr>
          <a:xfrm>
            <a:off x="2628000" y="5013000"/>
            <a:ext cx="5472000" cy="503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Дошкольная образовательная организация</a:t>
            </a:r>
            <a:endParaRPr/>
          </a:p>
        </p:txBody>
      </p:sp>
      <p:sp>
        <p:nvSpPr>
          <p:cNvPr id="155" name="CustomShape 19"/>
          <p:cNvSpPr/>
          <p:nvPr/>
        </p:nvSpPr>
        <p:spPr>
          <a:xfrm>
            <a:off x="827640" y="5805000"/>
            <a:ext cx="6984000" cy="575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lang="ru-RU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Образовательная организация дополнительного образования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 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Подать документы могут</a:t>
            </a:r>
            <a:endParaRPr/>
          </a:p>
        </p:txBody>
      </p:sp>
      <p:pic>
        <p:nvPicPr>
          <p:cNvPr id="157" name="Picture 14" descr=""/>
          <p:cNvPicPr/>
          <p:nvPr/>
        </p:nvPicPr>
        <p:blipFill>
          <a:blip r:embed="rId1"/>
          <a:stretch/>
        </p:blipFill>
        <p:spPr>
          <a:xfrm>
            <a:off x="251640" y="1886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58" name="TextShape 2"/>
          <p:cNvSpPr txBox="1"/>
          <p:nvPr/>
        </p:nvSpPr>
        <p:spPr>
          <a:xfrm>
            <a:off x="457200" y="1600200"/>
            <a:ext cx="778680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родитель (законный представитель) несовершеннолетнего ребенка военнослужащего,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представитель по нотариально удостоверенной доверенности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несовершеннолетний ребенок военнослужащего, достигший возраста 16 лет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 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Перечень документов, подаваемых в МКУ ЦПКРО</a:t>
            </a:r>
            <a:endParaRPr/>
          </a:p>
        </p:txBody>
      </p:sp>
      <p:pic>
        <p:nvPicPr>
          <p:cNvPr id="160" name="Picture 14" descr=""/>
          <p:cNvPicPr/>
          <p:nvPr/>
        </p:nvPicPr>
        <p:blipFill>
          <a:blip r:embed="rId1"/>
          <a:stretch/>
        </p:blipFill>
        <p:spPr>
          <a:xfrm>
            <a:off x="251640" y="1886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61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1.Заявление (по форме). 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2. Копию паспорта заявителя.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3. Копию свидетельства о рождении (свидетельства об усыновлении, удочерении) несовершеннолетнего ребенка (детей) военнослужащего.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4. Свидетельство (справку) о регистрации по месту жительства ребенка (детей) военнослужащего на территории МО «Город Киров» или иной документ, подтверждающий проживание ребенка на территории МО «Город Киров».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5. Копию документа, подтверждающего регистрацию несовершеннолетнего ребенка (детей) военнослужащего в системе индивидуального (персонифицированного) учета в системе обязательного пенсионного страхования.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6. Справку, выданную районным отделом федерального казенного учреждения «Военный комиссариат Кировской области» не ранее чем за один месяц до дня подачи заявления, подтверждающую, что родитель ребенка относится к соответствующей категории военнослужащих, или копию удостоверения, выданного МФЦ, действительного на день подачи заявления. 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 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Перечень документов, подаваемых в МКУ ЦПКРО</a:t>
            </a:r>
            <a:endParaRPr/>
          </a:p>
        </p:txBody>
      </p:sp>
      <p:pic>
        <p:nvPicPr>
          <p:cNvPr id="163" name="Picture 14" descr=""/>
          <p:cNvPicPr/>
          <p:nvPr/>
        </p:nvPicPr>
        <p:blipFill>
          <a:blip r:embed="rId1"/>
          <a:stretch/>
        </p:blipFill>
        <p:spPr>
          <a:xfrm>
            <a:off x="251640" y="1886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64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Дополнительные документы в зависимости от заявителя: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6. Копию договора о передаче ребенка (детей) на воспитание в приемную семью либо копию решения органа местного самоуправления об установлении над ребенком опеки при передаче ребенка в приемную семью или оформлении над ним опеки </a:t>
            </a:r>
            <a:r>
              <a:rPr i="1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(для опекуна или попечителя), </a:t>
            </a: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если предоставляется справка</a:t>
            </a:r>
            <a:r>
              <a:rPr i="1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.</a:t>
            </a:r>
            <a:endParaRPr/>
          </a:p>
          <a:p>
            <a:pPr>
              <a:lnSpc>
                <a:spcPct val="100000"/>
              </a:lnSpc>
            </a:pPr>
            <a:r>
              <a:rPr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7. Нотариально заверенную доверенность </a:t>
            </a:r>
            <a:r>
              <a:rPr i="1" lang="ru-RU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(для представителя по нотариально удостоверенной доверенности).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ru-RU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    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Место и часы приема документов в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
</a:t>
            </a:r>
            <a:r>
              <a:rPr b="1" lang="ru-RU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 МКУ ЦПКРО (МОЦ)</a:t>
            </a:r>
            <a:endParaRPr/>
          </a:p>
        </p:txBody>
      </p:sp>
      <p:pic>
        <p:nvPicPr>
          <p:cNvPr id="166" name="Picture 14" descr=""/>
          <p:cNvPicPr/>
          <p:nvPr/>
        </p:nvPicPr>
        <p:blipFill>
          <a:blip r:embed="rId1"/>
          <a:stretch/>
        </p:blipFill>
        <p:spPr>
          <a:xfrm>
            <a:off x="251640" y="188640"/>
            <a:ext cx="709200" cy="1226880"/>
          </a:xfrm>
          <a:prstGeom prst="rect">
            <a:avLst/>
          </a:prstGeom>
          <a:ln w="9360">
            <a:noFill/>
          </a:ln>
        </p:spPr>
      </p:pic>
      <p:sp>
        <p:nvSpPr>
          <p:cNvPr id="167" name="TextShape 2"/>
          <p:cNvSpPr txBox="1"/>
          <p:nvPr/>
        </p:nvSpPr>
        <p:spPr>
          <a:xfrm>
            <a:off x="457200" y="1600200"/>
            <a:ext cx="836280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адрес: 610020, г. Киров, ул. Профсоюзная,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д. 41а, каб. 12 </a:t>
            </a:r>
            <a:endParaRPr/>
          </a:p>
          <a:p>
            <a:pPr>
              <a:lnSpc>
                <a:spcPct val="100000"/>
              </a:lnSpc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часы приема: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понедельник 09:00-12:00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вторник 15:00-19:00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среда 15:00-17:30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четверг 13:00-15:00</a:t>
            </a:r>
            <a:endParaRPr/>
          </a:p>
          <a:p>
            <a:pPr marL="343080" indent="-342720">
              <a:lnSpc>
                <a:spcPct val="100000"/>
              </a:lnSpc>
              <a:buFont typeface="Symbol" charset="2"/>
              <a:buChar char=""/>
            </a:pPr>
            <a:r>
              <a:rPr lang="ru-RU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Arial"/>
              </a:rPr>
              <a:t>пятница 09:00-12:00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Application>LibreOffice/5.0.3.2$Windows_x86 LibreOffice_project/e5f16313668ac592c1bfb310f4390624e3dbfb75</Application>
  <Paragraphs>77</Paragraphs>
  <Company>Reanimator Extreme Edition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2019-05-20T21:24:00Z</dcterms:created>
  <dc:creator>User</dc:creator>
  <dc:language>ru-RU</dc:language>
  <cp:lastModifiedBy>Светлана В. Плюснина</cp:lastModifiedBy>
  <dcterms:modified xsi:type="dcterms:W3CDTF">2022-12-13T08:27:36Z</dcterms:modified>
  <cp:revision>73</cp:revision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Reanimator Extreme Edition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KSOProductBuildVer">
    <vt:lpwstr>1049-10.2.0.7646</vt:lpwstr>
  </property>
  <property fmtid="{D5CDD505-2E9C-101B-9397-08002B2CF9AE}" pid="7" name="LinksUpToDate">
    <vt:bool>0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PresentationFormat">
    <vt:lpwstr>Экран (4:3)</vt:lpwstr>
  </property>
  <property fmtid="{D5CDD505-2E9C-101B-9397-08002B2CF9AE}" pid="11" name="ScaleCrop">
    <vt:bool>0</vt:bool>
  </property>
  <property fmtid="{D5CDD505-2E9C-101B-9397-08002B2CF9AE}" pid="12" name="ShareDoc">
    <vt:bool>0</vt:bool>
  </property>
  <property fmtid="{D5CDD505-2E9C-101B-9397-08002B2CF9AE}" pid="13" name="Slides">
    <vt:i4>15</vt:i4>
  </property>
</Properties>
</file>