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BC4-E9CD-4F74-A518-D9795C94649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0C5F1-8E81-4913-9844-C6E971A9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3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0C5F1-8E81-4913-9844-C6E971A9E3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4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3"/>
            <a:ext cx="7414592" cy="1512168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Семинар-практикум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4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2050" name="Picture 2" descr="C:\Users\HP\Desktop\выступление\косинова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6738"/>
            <a:ext cx="3384376" cy="47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выступление\mvOka3UsRE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9211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>
            <a:spLocks noChangeAspect="1"/>
          </p:cNvSpPr>
          <p:nvPr/>
        </p:nvSpPr>
        <p:spPr>
          <a:xfrm rot="6308013">
            <a:off x="2375684" y="984149"/>
            <a:ext cx="2245465" cy="2087327"/>
          </a:xfrm>
          <a:prstGeom prst="teardrop">
            <a:avLst>
              <a:gd name="adj" fmla="val 95519"/>
            </a:avLst>
          </a:prstGeom>
          <a:solidFill>
            <a:srgbClr val="FFC00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vert="vert27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терпения</a:t>
            </a:r>
          </a:p>
        </p:txBody>
      </p:sp>
      <p:sp>
        <p:nvSpPr>
          <p:cNvPr id="2" name="Капля 1"/>
          <p:cNvSpPr/>
          <p:nvPr/>
        </p:nvSpPr>
        <p:spPr>
          <a:xfrm rot="3469461">
            <a:off x="1478498" y="2285196"/>
            <a:ext cx="2191178" cy="2197763"/>
          </a:xfrm>
          <a:prstGeom prst="teardrop">
            <a:avLst>
              <a:gd name="adj" fmla="val 101655"/>
            </a:avLst>
          </a:prstGeom>
          <a:solidFill>
            <a:srgbClr val="7030A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любви</a:t>
            </a:r>
          </a:p>
        </p:txBody>
      </p:sp>
      <p:sp>
        <p:nvSpPr>
          <p:cNvPr id="3" name="Капля 2"/>
          <p:cNvSpPr/>
          <p:nvPr/>
        </p:nvSpPr>
        <p:spPr>
          <a:xfrm rot="5798209">
            <a:off x="4220484" y="885827"/>
            <a:ext cx="2049116" cy="2099333"/>
          </a:xfrm>
          <a:prstGeom prst="teardrop">
            <a:avLst>
              <a:gd name="adj" fmla="val 91030"/>
            </a:avLst>
          </a:prstGeom>
          <a:solidFill>
            <a:srgbClr val="FF000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здоровья</a:t>
            </a:r>
          </a:p>
        </p:txBody>
      </p:sp>
      <p:sp>
        <p:nvSpPr>
          <p:cNvPr id="5" name="Капля 4"/>
          <p:cNvSpPr/>
          <p:nvPr/>
        </p:nvSpPr>
        <p:spPr>
          <a:xfrm rot="21030189">
            <a:off x="2427635" y="3871805"/>
            <a:ext cx="2092325" cy="2074863"/>
          </a:xfrm>
          <a:prstGeom prst="teardrop">
            <a:avLst/>
          </a:prstGeom>
          <a:solidFill>
            <a:srgbClr val="00B0F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добра</a:t>
            </a:r>
          </a:p>
        </p:txBody>
      </p:sp>
      <p:sp>
        <p:nvSpPr>
          <p:cNvPr id="7" name="Капля 6"/>
          <p:cNvSpPr/>
          <p:nvPr/>
        </p:nvSpPr>
        <p:spPr>
          <a:xfrm rot="17478487">
            <a:off x="4167923" y="3881613"/>
            <a:ext cx="2154238" cy="2149475"/>
          </a:xfrm>
          <a:prstGeom prst="teardrop">
            <a:avLst/>
          </a:prstGeom>
          <a:solidFill>
            <a:srgbClr val="FFFF0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веры</a:t>
            </a:r>
          </a:p>
        </p:txBody>
      </p:sp>
      <p:sp>
        <p:nvSpPr>
          <p:cNvPr id="8" name="Капля 7"/>
          <p:cNvSpPr/>
          <p:nvPr/>
        </p:nvSpPr>
        <p:spPr>
          <a:xfrm rot="14469925">
            <a:off x="5056200" y="2260538"/>
            <a:ext cx="2219325" cy="2252662"/>
          </a:xfrm>
          <a:prstGeom prst="teardrop">
            <a:avLst/>
          </a:prstGeom>
          <a:solidFill>
            <a:srgbClr val="00B050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надежды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473796" y="2348880"/>
            <a:ext cx="2106315" cy="2016224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Желаю вам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3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SmartBook32.ru\Desktop\Na_0_B8ic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8" y="-30163"/>
            <a:ext cx="936783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Подготавливает артикуляционный аппарат к постановке звуков;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Развивает подвижность органов артикуляции,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илу и точность движений языка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нужна артикуляционная гимнастика???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Шипящие</a:t>
            </a:r>
            <a:r>
              <a:rPr lang="ru-RU" dirty="0" smtClean="0"/>
              <a:t> (ш, ж, щ, ч) Язык вверху. Основное артикуляционное упражнение – «чашечка»;</a:t>
            </a:r>
          </a:p>
          <a:p>
            <a:r>
              <a:rPr lang="ru-RU" b="1" dirty="0" smtClean="0"/>
              <a:t>Свистящие</a:t>
            </a:r>
            <a:r>
              <a:rPr lang="ru-RU" dirty="0" smtClean="0"/>
              <a:t> (с, з) язык лежит внизу, кончик у нижних зубов. Основное упражнение – «блинчик»; </a:t>
            </a:r>
          </a:p>
          <a:p>
            <a:r>
              <a:rPr lang="ru-RU" b="1" dirty="0" smtClean="0"/>
              <a:t>Л, ль </a:t>
            </a:r>
            <a:r>
              <a:rPr lang="ru-RU" dirty="0" smtClean="0"/>
              <a:t>– кончик языка упирается в верхние зубы или бугорки за зубами. Основные упражнения – «парус», «иголочка»;</a:t>
            </a:r>
          </a:p>
          <a:p>
            <a:r>
              <a:rPr lang="ru-RU" b="1" dirty="0" err="1" smtClean="0"/>
              <a:t>Р,рь</a:t>
            </a:r>
            <a:r>
              <a:rPr lang="ru-RU" dirty="0" smtClean="0"/>
              <a:t> – кончик языка приближен к бугоркам, идёт вибрация кончика языка. Основные упражнения – «лошадка» «грибок»;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находится язык при произнесении звуков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Артикуляционные упражнения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Статические 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Направлены на то, чтобы ребёнок научился удерживать артикуляционную позу в течение 10 - 15 сек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Ритмичное повторение движений по 5-7 раз.</a:t>
            </a:r>
          </a:p>
          <a:p>
            <a:pPr marL="0" indent="0">
              <a:buNone/>
            </a:pPr>
            <a:r>
              <a:rPr lang="ru-RU" sz="2400" dirty="0" smtClean="0"/>
              <a:t>Вырабатывают подвижность      языка и губ, их координированность и переключаемость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33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57057"/>
            <a:ext cx="1778875" cy="23371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Статические упражнения</a:t>
            </a:r>
            <a:endParaRPr lang="ru-RU" dirty="0"/>
          </a:p>
        </p:txBody>
      </p:sp>
      <p:pic>
        <p:nvPicPr>
          <p:cNvPr id="1026" name="Picture 2" descr="C:\насрано ))\БАРДАК\ЛОГОПУНКТ 2019-20\АРТ. ГИМНАСТИКА\hello_html_md035c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96" y="2607276"/>
            <a:ext cx="2081520" cy="26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насрано ))\БАРДАК\ЛОГОПУНКТ 2019-20\АРТ. ГИМНАСТИКА\img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265611" cy="24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насрано ))\БАРДАК\ЛОГОПУНКТ 2019-20\АРТ. ГИМНАСТИКА\htmlconvd-MQTkjg3x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74179"/>
            <a:ext cx="2899252" cy="25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Динамические упражнения</a:t>
            </a:r>
            <a:endParaRPr lang="ru-RU" dirty="0"/>
          </a:p>
        </p:txBody>
      </p:sp>
      <p:pic>
        <p:nvPicPr>
          <p:cNvPr id="2050" name="Picture 2" descr="C:\насрано ))\БАРДАК\ЛОГОПУНКТ 2019-20\АРТ. ГИМНАСТИКА\img7_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2160240" cy="28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насрано ))\БАРДАК\ЛОГОПУНКТ 2019-20\АРТ. ГИМНАСТИКА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1252"/>
            <a:ext cx="2712098" cy="22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насрано ))\БАРДАК\ЛОГОПУНКТ 2019-20\АРТ. ГИМНАСТИКА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57113"/>
            <a:ext cx="2137036" cy="2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насрано ))\БАРДАК\ЛОГОПУНКТ 2019-20\АРТ. ГИМНАСТИКА\img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216671" cy="21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660373" cy="410445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/>
                <a:ea typeface="Calibri"/>
              </a:rPr>
              <a:t>Артикуляционную гимнастику следует выполнять </a:t>
            </a:r>
            <a:r>
              <a:rPr lang="ru-RU" b="1" dirty="0">
                <a:latin typeface="Times New Roman"/>
                <a:ea typeface="Calibri"/>
              </a:rPr>
              <a:t>ежедневно </a:t>
            </a:r>
            <a:r>
              <a:rPr lang="ru-RU" dirty="0">
                <a:latin typeface="Times New Roman"/>
                <a:ea typeface="Calibri"/>
              </a:rPr>
              <a:t>по 3-5 мин. С</a:t>
            </a:r>
            <a:r>
              <a:rPr lang="ru-RU" dirty="0" smtClean="0">
                <a:latin typeface="Times New Roman"/>
                <a:ea typeface="Calibri"/>
              </a:rPr>
              <a:t>начала </a:t>
            </a:r>
            <a:r>
              <a:rPr lang="ru-RU" dirty="0">
                <a:latin typeface="Times New Roman"/>
                <a:ea typeface="Calibri"/>
              </a:rPr>
              <a:t>перед зеркалом. Потом, когда ребёнок освоит упражнения -  в любое свободное </a:t>
            </a:r>
            <a:r>
              <a:rPr lang="ru-RU" dirty="0" smtClean="0">
                <a:latin typeface="Times New Roman"/>
                <a:ea typeface="Calibri"/>
              </a:rPr>
              <a:t>время.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/>
                <a:ea typeface="Calibri"/>
              </a:rPr>
              <a:t>Динамические упражнения выполняются по 5-7 раз, статические удерживаются в течение 15 сек. Каждое упражнение выполняется в 3 подхода.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/>
              </a:rPr>
              <a:t>Рекомендуется выполнять не более 8 -10 упражнений за раз.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/>
              </a:rPr>
              <a:t>Нужно назвать упражнение, дать речевую инструкцию, показать, как его выполнять и проконтролировать правильность выполнения.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выполнения артикуляционной  гимнастики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1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малышей</a:t>
            </a:r>
            <a:endParaRPr lang="ru-RU" dirty="0"/>
          </a:p>
        </p:txBody>
      </p:sp>
      <p:pic>
        <p:nvPicPr>
          <p:cNvPr id="1026" name="Picture 2" descr="C:\Users\HP\Desktop\выступление\slide-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7" y="2132856"/>
            <a:ext cx="2736485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выступление\kWk5A-dxqi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51" y="2132856"/>
            <a:ext cx="2846902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74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1001</TotalTime>
  <Words>255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Артикуляционная гимнастика</vt:lpstr>
      <vt:lpstr>Презентация PowerPoint</vt:lpstr>
      <vt:lpstr>Зачем нужна артикуляционная гимнастика???</vt:lpstr>
      <vt:lpstr>Где находится язык при произнесении звуков</vt:lpstr>
      <vt:lpstr>Артикуляционные упражнения</vt:lpstr>
      <vt:lpstr>Статические упражнения</vt:lpstr>
      <vt:lpstr>Динамические упражнения</vt:lpstr>
      <vt:lpstr>Правила выполнения артикуляционной  гимнастики</vt:lpstr>
      <vt:lpstr>для малышей</vt:lpstr>
      <vt:lpstr>Литература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HP</dc:creator>
  <cp:lastModifiedBy>HP</cp:lastModifiedBy>
  <cp:revision>29</cp:revision>
  <dcterms:created xsi:type="dcterms:W3CDTF">2019-10-08T17:44:09Z</dcterms:created>
  <dcterms:modified xsi:type="dcterms:W3CDTF">2020-09-22T19:52:08Z</dcterms:modified>
</cp:coreProperties>
</file>